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grandir Narrow" panose="020B0604020202020204" charset="0"/>
      <p:regular r:id="rId13"/>
    </p:embeddedFont>
    <p:embeddedFont>
      <p:font typeface="Agrandir Narrow Bold" panose="020B0604020202020204" charset="0"/>
      <p:regular r:id="rId14"/>
    </p:embeddedFont>
    <p:embeddedFont>
      <p:font typeface="Days" panose="02000505050000020004" charset="0"/>
      <p:regular r:id="rId15"/>
    </p:embeddedFont>
    <p:embeddedFont>
      <p:font typeface="Montserrat" panose="00000500000000000000" pitchFamily="2" charset="0"/>
      <p:regular r:id="rId16"/>
    </p:embeddedFont>
    <p:embeddedFont>
      <p:font typeface="Montserrat Bold" panose="00000800000000000000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uce" panose="020B0604020202020204" charset="0"/>
      <p:regular r:id="rId19"/>
    </p:embeddedFont>
    <p:embeddedFont>
      <p:font typeface="Open Sauce Bold" panose="020B0604020202020204" charset="0"/>
      <p:regular r:id="rId20"/>
    </p:embeddedFont>
    <p:embeddedFont>
      <p:font typeface="Open Sauce Light" panose="020B0604020202020204" charset="0"/>
      <p:regular r:id="rId21"/>
    </p:embeddedFont>
    <p:embeddedFont>
      <p:font typeface="Open Sauce Medium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98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6171673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19281" y="3904139"/>
            <a:ext cx="9471163" cy="212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00"/>
              </a:lnSpc>
            </a:pPr>
            <a:r>
              <a:rPr lang="en-US" sz="7546" spc="279">
                <a:solidFill>
                  <a:srgbClr val="FFFFFF"/>
                </a:solidFill>
                <a:latin typeface="Days"/>
              </a:rPr>
              <a:t>Stock Prediction</a:t>
            </a:r>
          </a:p>
          <a:p>
            <a:pPr algn="just">
              <a:lnSpc>
                <a:spcPts val="8300"/>
              </a:lnSpc>
            </a:pPr>
            <a:r>
              <a:rPr lang="en-US" sz="7546" spc="279">
                <a:solidFill>
                  <a:srgbClr val="FFFFFF"/>
                </a:solidFill>
                <a:latin typeface="Days"/>
              </a:rPr>
              <a:t>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2882" y="2280093"/>
            <a:ext cx="5075006" cy="86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Powered by </a:t>
            </a:r>
          </a:p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Altair Rapidminer Studio</a:t>
            </a:r>
          </a:p>
        </p:txBody>
      </p:sp>
      <p:sp>
        <p:nvSpPr>
          <p:cNvPr id="6" name="Freeform 6"/>
          <p:cNvSpPr/>
          <p:nvPr/>
        </p:nvSpPr>
        <p:spPr>
          <a:xfrm>
            <a:off x="1564160" y="2243882"/>
            <a:ext cx="1039443" cy="995211"/>
          </a:xfrm>
          <a:custGeom>
            <a:avLst/>
            <a:gdLst/>
            <a:ahLst/>
            <a:cxnLst/>
            <a:rect l="l" t="t" r="r" b="b"/>
            <a:pathLst>
              <a:path w="1039443" h="995211">
                <a:moveTo>
                  <a:pt x="0" y="0"/>
                </a:moveTo>
                <a:lnTo>
                  <a:pt x="1039443" y="0"/>
                </a:lnTo>
                <a:lnTo>
                  <a:pt x="1039443" y="995211"/>
                </a:lnTo>
                <a:lnTo>
                  <a:pt x="0" y="995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F5FFF5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619281" y="7403228"/>
            <a:ext cx="6133967" cy="86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Loyola ICAM College Of Engineering and Technology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9281" y="6608971"/>
            <a:ext cx="2351962" cy="56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3289" spc="246">
                <a:solidFill>
                  <a:srgbClr val="FFFFFF"/>
                </a:solidFill>
                <a:latin typeface="Agrandir Narrow Bold"/>
              </a:rPr>
              <a:t>Stanley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523633" y="2649396"/>
            <a:ext cx="616072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01481" y="6351192"/>
            <a:ext cx="8403732" cy="2361792"/>
          </a:xfrm>
          <a:custGeom>
            <a:avLst/>
            <a:gdLst/>
            <a:ahLst/>
            <a:cxnLst/>
            <a:rect l="l" t="t" r="r" b="b"/>
            <a:pathLst>
              <a:path w="8403732" h="2361792">
                <a:moveTo>
                  <a:pt x="0" y="0"/>
                </a:moveTo>
                <a:lnTo>
                  <a:pt x="8403733" y="0"/>
                </a:lnTo>
                <a:lnTo>
                  <a:pt x="8403733" y="2361793"/>
                </a:lnTo>
                <a:lnTo>
                  <a:pt x="0" y="2361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697355" y="8865385"/>
            <a:ext cx="5961387" cy="16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295">
                <a:solidFill>
                  <a:srgbClr val="000000"/>
                </a:solidFill>
                <a:latin typeface="Open Sauce"/>
              </a:rPr>
              <a:t>This is the standard value for input as </a:t>
            </a:r>
          </a:p>
          <a:p>
            <a:pPr algn="l">
              <a:lnSpc>
                <a:spcPts val="3373"/>
              </a:lnSpc>
            </a:pPr>
            <a:r>
              <a:rPr lang="en-US" sz="2295">
                <a:solidFill>
                  <a:srgbClr val="000000"/>
                </a:solidFill>
                <a:latin typeface="Open Sauce"/>
              </a:rPr>
              <a:t>    High  -  109</a:t>
            </a:r>
          </a:p>
          <a:p>
            <a:pPr algn="l">
              <a:lnSpc>
                <a:spcPts val="3373"/>
              </a:lnSpc>
            </a:pPr>
            <a:r>
              <a:rPr lang="en-US" sz="2295">
                <a:solidFill>
                  <a:srgbClr val="000000"/>
                </a:solidFill>
                <a:latin typeface="Open Sauce"/>
              </a:rPr>
              <a:t>    Low  -  107</a:t>
            </a:r>
          </a:p>
          <a:p>
            <a:pPr algn="l">
              <a:lnSpc>
                <a:spcPts val="3373"/>
              </a:lnSpc>
            </a:pPr>
            <a:endParaRPr lang="en-US" sz="2295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408959" y="9389799"/>
            <a:ext cx="538179" cy="685182"/>
          </a:xfrm>
          <a:custGeom>
            <a:avLst/>
            <a:gdLst/>
            <a:ahLst/>
            <a:cxnLst/>
            <a:rect l="l" t="t" r="r" b="b"/>
            <a:pathLst>
              <a:path w="538179" h="685182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33839" y="3682730"/>
            <a:ext cx="6697790" cy="1575696"/>
          </a:xfrm>
          <a:custGeom>
            <a:avLst/>
            <a:gdLst/>
            <a:ahLst/>
            <a:cxnLst/>
            <a:rect l="l" t="t" r="r" b="b"/>
            <a:pathLst>
              <a:path w="6697790" h="1575696">
                <a:moveTo>
                  <a:pt x="0" y="0"/>
                </a:moveTo>
                <a:lnTo>
                  <a:pt x="6697789" y="0"/>
                </a:lnTo>
                <a:lnTo>
                  <a:pt x="6697789" y="1575696"/>
                </a:lnTo>
                <a:lnTo>
                  <a:pt x="0" y="1575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70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3839" y="6113067"/>
            <a:ext cx="6678740" cy="1448022"/>
          </a:xfrm>
          <a:custGeom>
            <a:avLst/>
            <a:gdLst/>
            <a:ahLst/>
            <a:cxnLst/>
            <a:rect l="l" t="t" r="r" b="b"/>
            <a:pathLst>
              <a:path w="6678740" h="1448022">
                <a:moveTo>
                  <a:pt x="0" y="0"/>
                </a:moveTo>
                <a:lnTo>
                  <a:pt x="6678739" y="0"/>
                </a:lnTo>
                <a:lnTo>
                  <a:pt x="6678739" y="1448023"/>
                </a:lnTo>
                <a:lnTo>
                  <a:pt x="0" y="1448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301481" y="2830371"/>
            <a:ext cx="6753135" cy="331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8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uce Light"/>
              </a:rPr>
              <a:t>Here we use  simulator embedded within Generalized Linear model to predict the Volume based on the dataset.</a:t>
            </a:r>
          </a:p>
          <a:p>
            <a:pPr marL="561336" lvl="1" indent="-280668" algn="l">
              <a:lnSpc>
                <a:spcPts val="38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uce Light"/>
              </a:rPr>
              <a:t>It varies based on 3 attributes namely:</a:t>
            </a:r>
          </a:p>
          <a:p>
            <a:pPr algn="l">
              <a:lnSpc>
                <a:spcPts val="3821"/>
              </a:lnSpc>
            </a:pPr>
            <a:r>
              <a:rPr lang="en-US" sz="2599">
                <a:solidFill>
                  <a:srgbClr val="000000"/>
                </a:solidFill>
                <a:latin typeface="Open Sauce"/>
              </a:rPr>
              <a:t>       </a:t>
            </a:r>
            <a:r>
              <a:rPr lang="en-US" sz="2599">
                <a:solidFill>
                  <a:srgbClr val="000000"/>
                </a:solidFill>
                <a:latin typeface="Open Sauce Bold"/>
              </a:rPr>
              <a:t> 1.High</a:t>
            </a:r>
          </a:p>
          <a:p>
            <a:pPr algn="l">
              <a:lnSpc>
                <a:spcPts val="3821"/>
              </a:lnSpc>
            </a:pPr>
            <a:r>
              <a:rPr lang="en-US" sz="2599">
                <a:solidFill>
                  <a:srgbClr val="000000"/>
                </a:solidFill>
                <a:latin typeface="Open Sauce Bold"/>
              </a:rPr>
              <a:t>        2.Low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3633" y="662504"/>
            <a:ext cx="6530983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Auto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3633" y="1356559"/>
            <a:ext cx="7022276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sz="7300" spc="1131">
                <a:solidFill>
                  <a:srgbClr val="000000"/>
                </a:solidFill>
                <a:latin typeface="Open Sauce Medium"/>
              </a:rPr>
              <a:t>SIMULATOR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52889" y="2381279"/>
            <a:ext cx="5961387" cy="46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695">
                <a:solidFill>
                  <a:srgbClr val="000000"/>
                </a:solidFill>
                <a:latin typeface="Open Sauce"/>
              </a:rPr>
              <a:t>The predictions are as follows 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52889" y="2976945"/>
            <a:ext cx="5961387" cy="46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695">
                <a:solidFill>
                  <a:srgbClr val="000000"/>
                </a:solidFill>
                <a:latin typeface="Open Sauce"/>
              </a:rPr>
              <a:t>For high == 155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52889" y="5494653"/>
            <a:ext cx="5961387" cy="46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695">
                <a:solidFill>
                  <a:srgbClr val="000000"/>
                </a:solidFill>
                <a:latin typeface="Open Sauce"/>
              </a:rPr>
              <a:t>For low  == 91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52889" y="7713490"/>
            <a:ext cx="6888428" cy="146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695">
                <a:solidFill>
                  <a:srgbClr val="000000"/>
                </a:solidFill>
                <a:latin typeface="Open Sauce"/>
              </a:rPr>
              <a:t>These are just the predictions similar to Naive Bayes prediction done previously.</a:t>
            </a:r>
          </a:p>
          <a:p>
            <a:pPr algn="l">
              <a:lnSpc>
                <a:spcPts val="3961"/>
              </a:lnSpc>
            </a:pPr>
            <a:r>
              <a:rPr lang="en-US" sz="2695">
                <a:solidFill>
                  <a:srgbClr val="000000"/>
                </a:solidFill>
                <a:latin typeface="Open Sauce"/>
              </a:rPr>
              <a:t>Therefore , they may vary.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134475" y="2040547"/>
            <a:ext cx="7479040" cy="2055203"/>
            <a:chOff x="0" y="0"/>
            <a:chExt cx="1969788" cy="541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9788" cy="541288"/>
            </a:xfrm>
            <a:custGeom>
              <a:avLst/>
              <a:gdLst/>
              <a:ahLst/>
              <a:cxnLst/>
              <a:rect l="l" t="t" r="r" b="b"/>
              <a:pathLst>
                <a:path w="1969788" h="541288">
                  <a:moveTo>
                    <a:pt x="0" y="0"/>
                  </a:moveTo>
                  <a:lnTo>
                    <a:pt x="1969788" y="0"/>
                  </a:lnTo>
                  <a:lnTo>
                    <a:pt x="1969788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969788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246997" y="7376362"/>
            <a:ext cx="414154" cy="414154"/>
          </a:xfrm>
          <a:custGeom>
            <a:avLst/>
            <a:gdLst/>
            <a:ahLst/>
            <a:cxnLst/>
            <a:rect l="l" t="t" r="r" b="b"/>
            <a:pathLst>
              <a:path w="414154" h="414154">
                <a:moveTo>
                  <a:pt x="0" y="0"/>
                </a:moveTo>
                <a:lnTo>
                  <a:pt x="414153" y="0"/>
                </a:lnTo>
                <a:lnTo>
                  <a:pt x="414153" y="414154"/>
                </a:lnTo>
                <a:lnTo>
                  <a:pt x="0" y="414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46997" y="6854684"/>
            <a:ext cx="414154" cy="414154"/>
          </a:xfrm>
          <a:custGeom>
            <a:avLst/>
            <a:gdLst/>
            <a:ahLst/>
            <a:cxnLst/>
            <a:rect l="l" t="t" r="r" b="b"/>
            <a:pathLst>
              <a:path w="414154" h="414154">
                <a:moveTo>
                  <a:pt x="0" y="0"/>
                </a:moveTo>
                <a:lnTo>
                  <a:pt x="414153" y="0"/>
                </a:lnTo>
                <a:lnTo>
                  <a:pt x="414153" y="414154"/>
                </a:lnTo>
                <a:lnTo>
                  <a:pt x="0" y="414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22576" y="8568153"/>
            <a:ext cx="3367919" cy="690147"/>
          </a:xfrm>
          <a:custGeom>
            <a:avLst/>
            <a:gdLst/>
            <a:ahLst/>
            <a:cxnLst/>
            <a:rect l="l" t="t" r="r" b="b"/>
            <a:pathLst>
              <a:path w="3367919" h="690147">
                <a:moveTo>
                  <a:pt x="0" y="0"/>
                </a:moveTo>
                <a:lnTo>
                  <a:pt x="3367919" y="0"/>
                </a:lnTo>
                <a:lnTo>
                  <a:pt x="3367919" y="690147"/>
                </a:lnTo>
                <a:lnTo>
                  <a:pt x="0" y="690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52246" y="7790516"/>
            <a:ext cx="2152292" cy="2152292"/>
          </a:xfrm>
          <a:custGeom>
            <a:avLst/>
            <a:gdLst/>
            <a:ahLst/>
            <a:cxnLst/>
            <a:rect l="l" t="t" r="r" b="b"/>
            <a:pathLst>
              <a:path w="2152292" h="2152292">
                <a:moveTo>
                  <a:pt x="0" y="0"/>
                </a:moveTo>
                <a:lnTo>
                  <a:pt x="2152291" y="0"/>
                </a:lnTo>
                <a:lnTo>
                  <a:pt x="2152291" y="2152291"/>
                </a:lnTo>
                <a:lnTo>
                  <a:pt x="0" y="21522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876629" y="2500619"/>
            <a:ext cx="7239660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4630651"/>
            <a:ext cx="3908246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6"/>
              </a:lnSpc>
            </a:pPr>
            <a:r>
              <a:rPr lang="en-US" sz="4688">
                <a:solidFill>
                  <a:srgbClr val="FFFFFF"/>
                </a:solidFill>
                <a:latin typeface="Montserrat Bold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2844" y="7328737"/>
            <a:ext cx="5038461" cy="38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235">
                <a:solidFill>
                  <a:srgbClr val="FFFFFF"/>
                </a:solidFill>
                <a:latin typeface="Montserrat"/>
              </a:rPr>
              <a:t>stanley.25it@licet.ac.in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2844" y="6823722"/>
            <a:ext cx="2550558" cy="38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235">
                <a:solidFill>
                  <a:srgbClr val="FFFFFF"/>
                </a:solidFill>
                <a:latin typeface="Montserrat"/>
              </a:rPr>
              <a:t>9941127755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22576" y="5426110"/>
            <a:ext cx="2769366" cy="584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8"/>
              </a:lnSpc>
            </a:pPr>
            <a:r>
              <a:rPr lang="en-US" sz="3320">
                <a:solidFill>
                  <a:srgbClr val="FFFFFF"/>
                </a:solidFill>
                <a:latin typeface="Montserrat Light Bold"/>
              </a:rPr>
              <a:t>Stanley 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22576" y="6167075"/>
            <a:ext cx="3704312" cy="38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9"/>
              </a:lnSpc>
              <a:spcBef>
                <a:spcPct val="0"/>
              </a:spcBef>
            </a:pPr>
            <a:r>
              <a:rPr lang="en-US" sz="2235">
                <a:solidFill>
                  <a:srgbClr val="FFFFFF"/>
                </a:solidFill>
                <a:latin typeface="Montserrat"/>
              </a:rPr>
              <a:t>Student - Loyola ICAM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661737" y="8521588"/>
            <a:ext cx="2014103" cy="690147"/>
          </a:xfrm>
          <a:custGeom>
            <a:avLst/>
            <a:gdLst/>
            <a:ahLst/>
            <a:cxnLst/>
            <a:rect l="l" t="t" r="r" b="b"/>
            <a:pathLst>
              <a:path w="2014103" h="690147">
                <a:moveTo>
                  <a:pt x="0" y="0"/>
                </a:moveTo>
                <a:lnTo>
                  <a:pt x="2014104" y="0"/>
                </a:lnTo>
                <a:lnTo>
                  <a:pt x="2014104" y="690147"/>
                </a:lnTo>
                <a:lnTo>
                  <a:pt x="0" y="690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929640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559239" y="1066800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28700" y="1336035"/>
            <a:ext cx="6953243" cy="6953243"/>
          </a:xfrm>
          <a:custGeom>
            <a:avLst/>
            <a:gdLst/>
            <a:ahLst/>
            <a:cxnLst/>
            <a:rect l="l" t="t" r="r" b="b"/>
            <a:pathLst>
              <a:path w="6953243" h="6953243">
                <a:moveTo>
                  <a:pt x="0" y="0"/>
                </a:moveTo>
                <a:lnTo>
                  <a:pt x="6953243" y="0"/>
                </a:lnTo>
                <a:lnTo>
                  <a:pt x="6953243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559239" y="1658688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59239" y="2738870"/>
            <a:ext cx="5870874" cy="555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Stock prediction analysis involves forecasting the future price movements of stocks using various analytical methods. 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Microsoft Corporation (MSFT), as one of the world's leading technology companies, offers a rich dataset and numerous variables for such analysis. 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The goal is to identify patterns and signals that can provide insights into potential price movements, aiding investors in making informed decisions.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20775" y="6522102"/>
            <a:ext cx="487350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Strategic Investment Planning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0775" y="4941252"/>
            <a:ext cx="3736180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Develop reliable models to predict Microsoft’s future stock prices with minimal errors.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146602" y="4493536"/>
            <a:ext cx="898829" cy="939201"/>
            <a:chOff x="0" y="0"/>
            <a:chExt cx="1198439" cy="12522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420775" y="4509458"/>
            <a:ext cx="373618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Accurate Forecasting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20775" y="6953897"/>
            <a:ext cx="3736180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Create data-driven investment strategies to optimize returns and resource allocation.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1591" y="4941252"/>
            <a:ext cx="3817417" cy="15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Identify trends and assess risks to understand the factors influencing Microsoft’s stock performance.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1591" y="4509458"/>
            <a:ext cx="407461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Risk and Trend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1591" y="6953897"/>
            <a:ext cx="4584454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Ensure predictive models remain accurate and robust through ongoing validation and adjustments.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1591" y="6522102"/>
            <a:ext cx="559250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Continuous Model Improvement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7346" y="2595868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</a:rPr>
              <a:t>OBJECTIVES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65018" y="4478643"/>
            <a:ext cx="898829" cy="939201"/>
            <a:chOff x="0" y="0"/>
            <a:chExt cx="1198439" cy="125226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46602" y="6491288"/>
            <a:ext cx="898829" cy="939201"/>
            <a:chOff x="0" y="0"/>
            <a:chExt cx="1198439" cy="125226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65018" y="6491288"/>
            <a:ext cx="898829" cy="939201"/>
            <a:chOff x="0" y="0"/>
            <a:chExt cx="1198439" cy="1252268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20775" y="6522102"/>
            <a:ext cx="487350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Optimized Returns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0775" y="4941252"/>
            <a:ext cx="4215928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 Empower investors to make better decisions about buying, holding, or selling Microsoft stock.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146602" y="4493536"/>
            <a:ext cx="898829" cy="939201"/>
            <a:chOff x="0" y="0"/>
            <a:chExt cx="1198439" cy="12522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420775" y="4509458"/>
            <a:ext cx="442581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Informed Decision-Making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20775" y="6953897"/>
            <a:ext cx="3736180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Identify optimal entry and exit points to maximize investment returns.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1591" y="4941252"/>
            <a:ext cx="3817417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Improve risk assessment and mitigation strategies to safeguard investments.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1591" y="4509458"/>
            <a:ext cx="407461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Risk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1591" y="6953897"/>
            <a:ext cx="4584454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Gain a deeper understanding of market dynamics and the factors driving Microsoft's stock performance.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1591" y="6522102"/>
            <a:ext cx="559250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Market Insight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7346" y="2595868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</a:rPr>
              <a:t>BENEFITS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65018" y="4478643"/>
            <a:ext cx="898829" cy="939201"/>
            <a:chOff x="0" y="0"/>
            <a:chExt cx="1198439" cy="125226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46602" y="6491288"/>
            <a:ext cx="898829" cy="939201"/>
            <a:chOff x="0" y="0"/>
            <a:chExt cx="1198439" cy="125226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65018" y="6491288"/>
            <a:ext cx="898829" cy="939201"/>
            <a:chOff x="0" y="0"/>
            <a:chExt cx="1198439" cy="1252268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5962" y="636933"/>
            <a:ext cx="17177026" cy="8995198"/>
            <a:chOff x="0" y="0"/>
            <a:chExt cx="4523990" cy="2369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8453" y="3826509"/>
            <a:ext cx="2616794" cy="3184009"/>
            <a:chOff x="0" y="0"/>
            <a:chExt cx="1693662" cy="20607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68047" y="0"/>
                  </a:moveTo>
                  <a:lnTo>
                    <a:pt x="1625615" y="0"/>
                  </a:lnTo>
                  <a:cubicBezTo>
                    <a:pt x="1663196" y="0"/>
                    <a:pt x="1693662" y="30466"/>
                    <a:pt x="1693662" y="68047"/>
                  </a:cubicBezTo>
                  <a:lnTo>
                    <a:pt x="1693662" y="1992733"/>
                  </a:lnTo>
                  <a:cubicBezTo>
                    <a:pt x="1693662" y="2010780"/>
                    <a:pt x="1686493" y="2028088"/>
                    <a:pt x="1673731" y="2040849"/>
                  </a:cubicBezTo>
                  <a:cubicBezTo>
                    <a:pt x="1660970" y="2053610"/>
                    <a:pt x="1643662" y="2060779"/>
                    <a:pt x="1625615" y="2060779"/>
                  </a:cubicBezTo>
                  <a:lnTo>
                    <a:pt x="68047" y="2060779"/>
                  </a:lnTo>
                  <a:cubicBezTo>
                    <a:pt x="50000" y="2060779"/>
                    <a:pt x="32692" y="2053610"/>
                    <a:pt x="19930" y="2040849"/>
                  </a:cubicBezTo>
                  <a:cubicBezTo>
                    <a:pt x="7169" y="2028088"/>
                    <a:pt x="0" y="2010780"/>
                    <a:pt x="0" y="1992733"/>
                  </a:cubicBezTo>
                  <a:lnTo>
                    <a:pt x="0" y="68047"/>
                  </a:lnTo>
                  <a:cubicBezTo>
                    <a:pt x="0" y="50000"/>
                    <a:pt x="7169" y="32692"/>
                    <a:pt x="19930" y="19930"/>
                  </a:cubicBezTo>
                  <a:cubicBezTo>
                    <a:pt x="32692" y="7169"/>
                    <a:pt x="50000" y="0"/>
                    <a:pt x="680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0159" y="3956546"/>
            <a:ext cx="2353382" cy="2907427"/>
            <a:chOff x="0" y="0"/>
            <a:chExt cx="1523174" cy="18817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75663" y="0"/>
                  </a:moveTo>
                  <a:lnTo>
                    <a:pt x="1447511" y="0"/>
                  </a:lnTo>
                  <a:cubicBezTo>
                    <a:pt x="1489299" y="0"/>
                    <a:pt x="1523174" y="33876"/>
                    <a:pt x="1523174" y="75663"/>
                  </a:cubicBezTo>
                  <a:lnTo>
                    <a:pt x="1523174" y="1806104"/>
                  </a:lnTo>
                  <a:cubicBezTo>
                    <a:pt x="1523174" y="1826171"/>
                    <a:pt x="1515203" y="1845417"/>
                    <a:pt x="1501013" y="1859606"/>
                  </a:cubicBezTo>
                  <a:cubicBezTo>
                    <a:pt x="1486823" y="1873796"/>
                    <a:pt x="1467578" y="1881768"/>
                    <a:pt x="1447511" y="1881768"/>
                  </a:cubicBezTo>
                  <a:lnTo>
                    <a:pt x="75663" y="1881768"/>
                  </a:lnTo>
                  <a:cubicBezTo>
                    <a:pt x="33876" y="1881768"/>
                    <a:pt x="0" y="1847892"/>
                    <a:pt x="0" y="1806104"/>
                  </a:cubicBezTo>
                  <a:lnTo>
                    <a:pt x="0" y="75663"/>
                  </a:lnTo>
                  <a:cubicBezTo>
                    <a:pt x="0" y="33876"/>
                    <a:pt x="33876" y="0"/>
                    <a:pt x="756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0763" y="3276481"/>
            <a:ext cx="1372173" cy="13721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74735" y="3826509"/>
            <a:ext cx="2616794" cy="3184009"/>
            <a:chOff x="0" y="0"/>
            <a:chExt cx="1693662" cy="20607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68047" y="0"/>
                  </a:moveTo>
                  <a:lnTo>
                    <a:pt x="1625615" y="0"/>
                  </a:lnTo>
                  <a:cubicBezTo>
                    <a:pt x="1663196" y="0"/>
                    <a:pt x="1693662" y="30466"/>
                    <a:pt x="1693662" y="68047"/>
                  </a:cubicBezTo>
                  <a:lnTo>
                    <a:pt x="1693662" y="1992733"/>
                  </a:lnTo>
                  <a:cubicBezTo>
                    <a:pt x="1693662" y="2010780"/>
                    <a:pt x="1686493" y="2028088"/>
                    <a:pt x="1673731" y="2040849"/>
                  </a:cubicBezTo>
                  <a:cubicBezTo>
                    <a:pt x="1660970" y="2053610"/>
                    <a:pt x="1643662" y="2060779"/>
                    <a:pt x="1625615" y="2060779"/>
                  </a:cubicBezTo>
                  <a:lnTo>
                    <a:pt x="68047" y="2060779"/>
                  </a:lnTo>
                  <a:cubicBezTo>
                    <a:pt x="50000" y="2060779"/>
                    <a:pt x="32692" y="2053610"/>
                    <a:pt x="19930" y="2040849"/>
                  </a:cubicBezTo>
                  <a:cubicBezTo>
                    <a:pt x="7169" y="2028088"/>
                    <a:pt x="0" y="2010780"/>
                    <a:pt x="0" y="1992733"/>
                  </a:cubicBezTo>
                  <a:lnTo>
                    <a:pt x="0" y="68047"/>
                  </a:lnTo>
                  <a:cubicBezTo>
                    <a:pt x="0" y="50000"/>
                    <a:pt x="7169" y="32692"/>
                    <a:pt x="19930" y="19930"/>
                  </a:cubicBezTo>
                  <a:cubicBezTo>
                    <a:pt x="32692" y="7169"/>
                    <a:pt x="50000" y="0"/>
                    <a:pt x="680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06441" y="3956546"/>
            <a:ext cx="2353382" cy="2907427"/>
            <a:chOff x="0" y="0"/>
            <a:chExt cx="1523174" cy="18817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75663" y="0"/>
                  </a:moveTo>
                  <a:lnTo>
                    <a:pt x="1447511" y="0"/>
                  </a:lnTo>
                  <a:cubicBezTo>
                    <a:pt x="1489299" y="0"/>
                    <a:pt x="1523174" y="33876"/>
                    <a:pt x="1523174" y="75663"/>
                  </a:cubicBezTo>
                  <a:lnTo>
                    <a:pt x="1523174" y="1806104"/>
                  </a:lnTo>
                  <a:cubicBezTo>
                    <a:pt x="1523174" y="1826171"/>
                    <a:pt x="1515203" y="1845417"/>
                    <a:pt x="1501013" y="1859606"/>
                  </a:cubicBezTo>
                  <a:cubicBezTo>
                    <a:pt x="1486823" y="1873796"/>
                    <a:pt x="1467578" y="1881768"/>
                    <a:pt x="1447511" y="1881768"/>
                  </a:cubicBezTo>
                  <a:lnTo>
                    <a:pt x="75663" y="1881768"/>
                  </a:lnTo>
                  <a:cubicBezTo>
                    <a:pt x="33876" y="1881768"/>
                    <a:pt x="0" y="1847892"/>
                    <a:pt x="0" y="1806104"/>
                  </a:cubicBezTo>
                  <a:lnTo>
                    <a:pt x="0" y="75663"/>
                  </a:lnTo>
                  <a:cubicBezTo>
                    <a:pt x="0" y="33876"/>
                    <a:pt x="33876" y="0"/>
                    <a:pt x="756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97046" y="3276481"/>
            <a:ext cx="1372173" cy="137217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411296" y="4584027"/>
            <a:ext cx="2591146" cy="3152802"/>
            <a:chOff x="0" y="0"/>
            <a:chExt cx="1693662" cy="206077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68720" y="0"/>
                  </a:moveTo>
                  <a:lnTo>
                    <a:pt x="1624942" y="0"/>
                  </a:lnTo>
                  <a:cubicBezTo>
                    <a:pt x="1662895" y="0"/>
                    <a:pt x="1693662" y="30767"/>
                    <a:pt x="1693662" y="68720"/>
                  </a:cubicBezTo>
                  <a:lnTo>
                    <a:pt x="1693662" y="1992059"/>
                  </a:lnTo>
                  <a:cubicBezTo>
                    <a:pt x="1693662" y="2010285"/>
                    <a:pt x="1686422" y="2027764"/>
                    <a:pt x="1673534" y="2040652"/>
                  </a:cubicBezTo>
                  <a:cubicBezTo>
                    <a:pt x="1660647" y="2053539"/>
                    <a:pt x="1643167" y="2060779"/>
                    <a:pt x="1624942" y="2060779"/>
                  </a:cubicBezTo>
                  <a:lnTo>
                    <a:pt x="68720" y="2060779"/>
                  </a:lnTo>
                  <a:cubicBezTo>
                    <a:pt x="50495" y="2060779"/>
                    <a:pt x="33015" y="2053539"/>
                    <a:pt x="20128" y="2040652"/>
                  </a:cubicBezTo>
                  <a:cubicBezTo>
                    <a:pt x="7240" y="2027764"/>
                    <a:pt x="0" y="2010285"/>
                    <a:pt x="0" y="1992059"/>
                  </a:cubicBezTo>
                  <a:lnTo>
                    <a:pt x="0" y="68720"/>
                  </a:lnTo>
                  <a:cubicBezTo>
                    <a:pt x="0" y="50495"/>
                    <a:pt x="7240" y="33015"/>
                    <a:pt x="20128" y="20128"/>
                  </a:cubicBezTo>
                  <a:cubicBezTo>
                    <a:pt x="33015" y="7240"/>
                    <a:pt x="50495" y="0"/>
                    <a:pt x="687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541711" y="4712789"/>
            <a:ext cx="2330315" cy="2878930"/>
            <a:chOff x="0" y="0"/>
            <a:chExt cx="1523174" cy="18817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76412" y="0"/>
                  </a:moveTo>
                  <a:lnTo>
                    <a:pt x="1446762" y="0"/>
                  </a:lnTo>
                  <a:cubicBezTo>
                    <a:pt x="1467028" y="0"/>
                    <a:pt x="1486464" y="8051"/>
                    <a:pt x="1500794" y="22381"/>
                  </a:cubicBezTo>
                  <a:cubicBezTo>
                    <a:pt x="1515124" y="36711"/>
                    <a:pt x="1523174" y="56146"/>
                    <a:pt x="1523174" y="76412"/>
                  </a:cubicBezTo>
                  <a:lnTo>
                    <a:pt x="1523174" y="1805356"/>
                  </a:lnTo>
                  <a:cubicBezTo>
                    <a:pt x="1523174" y="1825621"/>
                    <a:pt x="1515124" y="1845057"/>
                    <a:pt x="1500794" y="1859387"/>
                  </a:cubicBezTo>
                  <a:cubicBezTo>
                    <a:pt x="1486464" y="1873717"/>
                    <a:pt x="1467028" y="1881768"/>
                    <a:pt x="1446762" y="1881768"/>
                  </a:cubicBezTo>
                  <a:lnTo>
                    <a:pt x="76412" y="1881768"/>
                  </a:lnTo>
                  <a:cubicBezTo>
                    <a:pt x="56146" y="1881768"/>
                    <a:pt x="36711" y="1873717"/>
                    <a:pt x="22381" y="1859387"/>
                  </a:cubicBezTo>
                  <a:cubicBezTo>
                    <a:pt x="8051" y="1845057"/>
                    <a:pt x="0" y="1825621"/>
                    <a:pt x="0" y="1805356"/>
                  </a:cubicBezTo>
                  <a:lnTo>
                    <a:pt x="0" y="76412"/>
                  </a:lnTo>
                  <a:cubicBezTo>
                    <a:pt x="0" y="56146"/>
                    <a:pt x="8051" y="36711"/>
                    <a:pt x="22381" y="22381"/>
                  </a:cubicBezTo>
                  <a:cubicBezTo>
                    <a:pt x="36711" y="8051"/>
                    <a:pt x="56146" y="0"/>
                    <a:pt x="7641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027507" y="4039390"/>
            <a:ext cx="1358723" cy="135872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62983" y="4584027"/>
            <a:ext cx="2591146" cy="3152802"/>
            <a:chOff x="0" y="0"/>
            <a:chExt cx="1693662" cy="206077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68720" y="0"/>
                  </a:moveTo>
                  <a:lnTo>
                    <a:pt x="1624942" y="0"/>
                  </a:lnTo>
                  <a:cubicBezTo>
                    <a:pt x="1662895" y="0"/>
                    <a:pt x="1693662" y="30767"/>
                    <a:pt x="1693662" y="68720"/>
                  </a:cubicBezTo>
                  <a:lnTo>
                    <a:pt x="1693662" y="1992059"/>
                  </a:lnTo>
                  <a:cubicBezTo>
                    <a:pt x="1693662" y="2010285"/>
                    <a:pt x="1686422" y="2027764"/>
                    <a:pt x="1673534" y="2040652"/>
                  </a:cubicBezTo>
                  <a:cubicBezTo>
                    <a:pt x="1660647" y="2053539"/>
                    <a:pt x="1643167" y="2060779"/>
                    <a:pt x="1624942" y="2060779"/>
                  </a:cubicBezTo>
                  <a:lnTo>
                    <a:pt x="68720" y="2060779"/>
                  </a:lnTo>
                  <a:cubicBezTo>
                    <a:pt x="50495" y="2060779"/>
                    <a:pt x="33015" y="2053539"/>
                    <a:pt x="20128" y="2040652"/>
                  </a:cubicBezTo>
                  <a:cubicBezTo>
                    <a:pt x="7240" y="2027764"/>
                    <a:pt x="0" y="2010285"/>
                    <a:pt x="0" y="1992059"/>
                  </a:cubicBezTo>
                  <a:lnTo>
                    <a:pt x="0" y="68720"/>
                  </a:lnTo>
                  <a:cubicBezTo>
                    <a:pt x="0" y="50495"/>
                    <a:pt x="7240" y="33015"/>
                    <a:pt x="20128" y="20128"/>
                  </a:cubicBezTo>
                  <a:cubicBezTo>
                    <a:pt x="33015" y="7240"/>
                    <a:pt x="50495" y="0"/>
                    <a:pt x="687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493398" y="4712789"/>
            <a:ext cx="2330315" cy="2878930"/>
            <a:chOff x="0" y="0"/>
            <a:chExt cx="1523174" cy="18817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76412" y="0"/>
                  </a:moveTo>
                  <a:lnTo>
                    <a:pt x="1446762" y="0"/>
                  </a:lnTo>
                  <a:cubicBezTo>
                    <a:pt x="1467028" y="0"/>
                    <a:pt x="1486464" y="8051"/>
                    <a:pt x="1500794" y="22381"/>
                  </a:cubicBezTo>
                  <a:cubicBezTo>
                    <a:pt x="1515124" y="36711"/>
                    <a:pt x="1523174" y="56146"/>
                    <a:pt x="1523174" y="76412"/>
                  </a:cubicBezTo>
                  <a:lnTo>
                    <a:pt x="1523174" y="1805356"/>
                  </a:lnTo>
                  <a:cubicBezTo>
                    <a:pt x="1523174" y="1825621"/>
                    <a:pt x="1515124" y="1845057"/>
                    <a:pt x="1500794" y="1859387"/>
                  </a:cubicBezTo>
                  <a:cubicBezTo>
                    <a:pt x="1486464" y="1873717"/>
                    <a:pt x="1467028" y="1881768"/>
                    <a:pt x="1446762" y="1881768"/>
                  </a:cubicBezTo>
                  <a:lnTo>
                    <a:pt x="76412" y="1881768"/>
                  </a:lnTo>
                  <a:cubicBezTo>
                    <a:pt x="56146" y="1881768"/>
                    <a:pt x="36711" y="1873717"/>
                    <a:pt x="22381" y="1859387"/>
                  </a:cubicBezTo>
                  <a:cubicBezTo>
                    <a:pt x="8051" y="1845057"/>
                    <a:pt x="0" y="1825621"/>
                    <a:pt x="0" y="1805356"/>
                  </a:cubicBezTo>
                  <a:lnTo>
                    <a:pt x="0" y="76412"/>
                  </a:lnTo>
                  <a:cubicBezTo>
                    <a:pt x="0" y="56146"/>
                    <a:pt x="8051" y="36711"/>
                    <a:pt x="22381" y="22381"/>
                  </a:cubicBezTo>
                  <a:cubicBezTo>
                    <a:pt x="36711" y="8051"/>
                    <a:pt x="56146" y="0"/>
                    <a:pt x="7641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979194" y="4039390"/>
            <a:ext cx="1358723" cy="135872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099170" y="5454042"/>
            <a:ext cx="2075360" cy="87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7"/>
              </a:lnSpc>
            </a:pPr>
            <a:r>
              <a:rPr lang="en-US" sz="1676">
                <a:solidFill>
                  <a:srgbClr val="101010"/>
                </a:solidFill>
                <a:latin typeface="Montserrat Bold"/>
              </a:rPr>
              <a:t>Every day from</a:t>
            </a:r>
          </a:p>
          <a:p>
            <a:pPr algn="ctr">
              <a:lnSpc>
                <a:spcPts val="2347"/>
              </a:lnSpc>
            </a:pPr>
            <a:r>
              <a:rPr lang="en-US" sz="1676">
                <a:solidFill>
                  <a:srgbClr val="101010"/>
                </a:solidFill>
                <a:latin typeface="Montserrat Bold"/>
              </a:rPr>
              <a:t> April 2015 to </a:t>
            </a:r>
          </a:p>
          <a:p>
            <a:pPr marL="0" lvl="0" indent="0"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01010"/>
                </a:solidFill>
                <a:latin typeface="Montserrat Bold"/>
              </a:rPr>
              <a:t>March 2021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99170" y="4833049"/>
            <a:ext cx="2075360" cy="28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Date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422550" y="1836490"/>
            <a:ext cx="114429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Attributes Used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45452" y="5180658"/>
            <a:ext cx="2075360" cy="101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7"/>
              </a:lnSpc>
              <a:spcBef>
                <a:spcPct val="0"/>
              </a:spcBef>
            </a:pPr>
            <a:r>
              <a:rPr lang="en-US" sz="1476">
                <a:solidFill>
                  <a:srgbClr val="101010"/>
                </a:solidFill>
                <a:latin typeface="Montserrat Bold"/>
              </a:rPr>
              <a:t>The price at which a stock first trades upon the opening of the trading day.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945452" y="4833049"/>
            <a:ext cx="2075360" cy="28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Open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79359" y="5933430"/>
            <a:ext cx="2055018" cy="101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101010"/>
                </a:solidFill>
                <a:latin typeface="Montserrat Bold"/>
              </a:rPr>
              <a:t>The highest price at which a stock trades during the trading day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79359" y="5580421"/>
            <a:ext cx="2055018" cy="28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0"/>
              </a:lnSpc>
              <a:spcBef>
                <a:spcPct val="0"/>
              </a:spcBef>
            </a:pPr>
            <a:r>
              <a:rPr lang="en-US" sz="1686">
                <a:solidFill>
                  <a:srgbClr val="000000"/>
                </a:solidFill>
                <a:latin typeface="Montserrat Bold"/>
              </a:rPr>
              <a:t>High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631046" y="6099780"/>
            <a:ext cx="2055018" cy="101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101010"/>
                </a:solidFill>
                <a:latin typeface="Montserrat Bold"/>
              </a:rPr>
              <a:t>The lowest price at which a stock trades during the trading day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631046" y="5580421"/>
            <a:ext cx="2055018" cy="28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0"/>
              </a:lnSpc>
              <a:spcBef>
                <a:spcPct val="0"/>
              </a:spcBef>
            </a:pPr>
            <a:r>
              <a:rPr lang="en-US" sz="1686">
                <a:solidFill>
                  <a:srgbClr val="000000"/>
                </a:solidFill>
                <a:latin typeface="Montserrat Bold"/>
              </a:rPr>
              <a:t>Low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2087478" y="5422769"/>
            <a:ext cx="2399433" cy="2919533"/>
            <a:chOff x="0" y="0"/>
            <a:chExt cx="1693662" cy="206077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74211" y="0"/>
                  </a:moveTo>
                  <a:lnTo>
                    <a:pt x="1619451" y="0"/>
                  </a:lnTo>
                  <a:cubicBezTo>
                    <a:pt x="1660436" y="0"/>
                    <a:pt x="1693662" y="33225"/>
                    <a:pt x="1693662" y="74211"/>
                  </a:cubicBezTo>
                  <a:lnTo>
                    <a:pt x="1693662" y="1986568"/>
                  </a:lnTo>
                  <a:cubicBezTo>
                    <a:pt x="1693662" y="2006250"/>
                    <a:pt x="1685843" y="2025126"/>
                    <a:pt x="1671926" y="2039044"/>
                  </a:cubicBezTo>
                  <a:cubicBezTo>
                    <a:pt x="1658009" y="2052961"/>
                    <a:pt x="1639133" y="2060779"/>
                    <a:pt x="1619451" y="2060779"/>
                  </a:cubicBezTo>
                  <a:lnTo>
                    <a:pt x="74211" y="2060779"/>
                  </a:lnTo>
                  <a:cubicBezTo>
                    <a:pt x="54529" y="2060779"/>
                    <a:pt x="35653" y="2052961"/>
                    <a:pt x="21736" y="2039044"/>
                  </a:cubicBezTo>
                  <a:cubicBezTo>
                    <a:pt x="7819" y="2025126"/>
                    <a:pt x="0" y="2006250"/>
                    <a:pt x="0" y="1986568"/>
                  </a:cubicBezTo>
                  <a:lnTo>
                    <a:pt x="0" y="74211"/>
                  </a:lnTo>
                  <a:cubicBezTo>
                    <a:pt x="0" y="54529"/>
                    <a:pt x="7819" y="35653"/>
                    <a:pt x="21736" y="21736"/>
                  </a:cubicBezTo>
                  <a:cubicBezTo>
                    <a:pt x="35653" y="7819"/>
                    <a:pt x="54529" y="0"/>
                    <a:pt x="742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208244" y="5542005"/>
            <a:ext cx="2157901" cy="2665925"/>
            <a:chOff x="0" y="0"/>
            <a:chExt cx="1523174" cy="18817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82517" y="0"/>
                  </a:moveTo>
                  <a:lnTo>
                    <a:pt x="1440657" y="0"/>
                  </a:lnTo>
                  <a:cubicBezTo>
                    <a:pt x="1462542" y="0"/>
                    <a:pt x="1483531" y="8694"/>
                    <a:pt x="1499005" y="24169"/>
                  </a:cubicBezTo>
                  <a:cubicBezTo>
                    <a:pt x="1514481" y="39644"/>
                    <a:pt x="1523174" y="60632"/>
                    <a:pt x="1523174" y="82517"/>
                  </a:cubicBezTo>
                  <a:lnTo>
                    <a:pt x="1523174" y="1799250"/>
                  </a:lnTo>
                  <a:cubicBezTo>
                    <a:pt x="1523174" y="1821135"/>
                    <a:pt x="1514481" y="1842124"/>
                    <a:pt x="1499005" y="1857599"/>
                  </a:cubicBezTo>
                  <a:cubicBezTo>
                    <a:pt x="1483531" y="1873074"/>
                    <a:pt x="1462542" y="1881768"/>
                    <a:pt x="1440657" y="1881768"/>
                  </a:cubicBezTo>
                  <a:lnTo>
                    <a:pt x="82517" y="1881768"/>
                  </a:lnTo>
                  <a:cubicBezTo>
                    <a:pt x="60632" y="1881768"/>
                    <a:pt x="39644" y="1873074"/>
                    <a:pt x="24169" y="1857599"/>
                  </a:cubicBezTo>
                  <a:cubicBezTo>
                    <a:pt x="8694" y="1842124"/>
                    <a:pt x="0" y="1821135"/>
                    <a:pt x="0" y="1799250"/>
                  </a:cubicBezTo>
                  <a:lnTo>
                    <a:pt x="0" y="82517"/>
                  </a:lnTo>
                  <a:cubicBezTo>
                    <a:pt x="0" y="60632"/>
                    <a:pt x="8694" y="39644"/>
                    <a:pt x="24169" y="24169"/>
                  </a:cubicBezTo>
                  <a:cubicBezTo>
                    <a:pt x="39644" y="8694"/>
                    <a:pt x="60632" y="0"/>
                    <a:pt x="8251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658097" y="4918429"/>
            <a:ext cx="1258195" cy="1258195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4697337" y="5422769"/>
            <a:ext cx="2399433" cy="2919533"/>
            <a:chOff x="0" y="0"/>
            <a:chExt cx="1693662" cy="2060779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74211" y="0"/>
                  </a:moveTo>
                  <a:lnTo>
                    <a:pt x="1619451" y="0"/>
                  </a:lnTo>
                  <a:cubicBezTo>
                    <a:pt x="1660436" y="0"/>
                    <a:pt x="1693662" y="33225"/>
                    <a:pt x="1693662" y="74211"/>
                  </a:cubicBezTo>
                  <a:lnTo>
                    <a:pt x="1693662" y="1986568"/>
                  </a:lnTo>
                  <a:cubicBezTo>
                    <a:pt x="1693662" y="2006250"/>
                    <a:pt x="1685843" y="2025126"/>
                    <a:pt x="1671926" y="2039044"/>
                  </a:cubicBezTo>
                  <a:cubicBezTo>
                    <a:pt x="1658009" y="2052961"/>
                    <a:pt x="1639133" y="2060779"/>
                    <a:pt x="1619451" y="2060779"/>
                  </a:cubicBezTo>
                  <a:lnTo>
                    <a:pt x="74211" y="2060779"/>
                  </a:lnTo>
                  <a:cubicBezTo>
                    <a:pt x="54529" y="2060779"/>
                    <a:pt x="35653" y="2052961"/>
                    <a:pt x="21736" y="2039044"/>
                  </a:cubicBezTo>
                  <a:cubicBezTo>
                    <a:pt x="7819" y="2025126"/>
                    <a:pt x="0" y="2006250"/>
                    <a:pt x="0" y="1986568"/>
                  </a:cubicBezTo>
                  <a:lnTo>
                    <a:pt x="0" y="74211"/>
                  </a:lnTo>
                  <a:cubicBezTo>
                    <a:pt x="0" y="54529"/>
                    <a:pt x="7819" y="35653"/>
                    <a:pt x="21736" y="21736"/>
                  </a:cubicBezTo>
                  <a:cubicBezTo>
                    <a:pt x="35653" y="7819"/>
                    <a:pt x="54529" y="0"/>
                    <a:pt x="742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4818103" y="5542005"/>
            <a:ext cx="2157901" cy="2665925"/>
            <a:chOff x="0" y="0"/>
            <a:chExt cx="1523174" cy="188176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82517" y="0"/>
                  </a:moveTo>
                  <a:lnTo>
                    <a:pt x="1440657" y="0"/>
                  </a:lnTo>
                  <a:cubicBezTo>
                    <a:pt x="1462542" y="0"/>
                    <a:pt x="1483531" y="8694"/>
                    <a:pt x="1499005" y="24169"/>
                  </a:cubicBezTo>
                  <a:cubicBezTo>
                    <a:pt x="1514481" y="39644"/>
                    <a:pt x="1523174" y="60632"/>
                    <a:pt x="1523174" y="82517"/>
                  </a:cubicBezTo>
                  <a:lnTo>
                    <a:pt x="1523174" y="1799250"/>
                  </a:lnTo>
                  <a:cubicBezTo>
                    <a:pt x="1523174" y="1821135"/>
                    <a:pt x="1514481" y="1842124"/>
                    <a:pt x="1499005" y="1857599"/>
                  </a:cubicBezTo>
                  <a:cubicBezTo>
                    <a:pt x="1483531" y="1873074"/>
                    <a:pt x="1462542" y="1881768"/>
                    <a:pt x="1440657" y="1881768"/>
                  </a:cubicBezTo>
                  <a:lnTo>
                    <a:pt x="82517" y="1881768"/>
                  </a:lnTo>
                  <a:cubicBezTo>
                    <a:pt x="60632" y="1881768"/>
                    <a:pt x="39644" y="1873074"/>
                    <a:pt x="24169" y="1857599"/>
                  </a:cubicBezTo>
                  <a:cubicBezTo>
                    <a:pt x="8694" y="1842124"/>
                    <a:pt x="0" y="1821135"/>
                    <a:pt x="0" y="1799250"/>
                  </a:cubicBezTo>
                  <a:lnTo>
                    <a:pt x="0" y="82517"/>
                  </a:lnTo>
                  <a:cubicBezTo>
                    <a:pt x="0" y="60632"/>
                    <a:pt x="8694" y="39644"/>
                    <a:pt x="24169" y="24169"/>
                  </a:cubicBezTo>
                  <a:cubicBezTo>
                    <a:pt x="39644" y="8694"/>
                    <a:pt x="60632" y="0"/>
                    <a:pt x="8251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5267957" y="4918429"/>
            <a:ext cx="1258195" cy="1258195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12335709" y="6662064"/>
            <a:ext cx="1902972" cy="101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101010"/>
                </a:solidFill>
                <a:latin typeface="Montserrat Bold"/>
              </a:rPr>
              <a:t>The last price at which a stock trades at the end of the trading day.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2335709" y="6343328"/>
            <a:ext cx="1902972" cy="28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6"/>
              </a:lnSpc>
              <a:spcBef>
                <a:spcPct val="0"/>
              </a:spcBef>
            </a:pPr>
            <a:r>
              <a:rPr lang="en-US" sz="1676">
                <a:solidFill>
                  <a:srgbClr val="000000"/>
                </a:solidFill>
                <a:latin typeface="Montserrat Bold"/>
              </a:rPr>
              <a:t>Close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4945568" y="6714825"/>
            <a:ext cx="1902972" cy="7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2"/>
              </a:lnSpc>
              <a:spcBef>
                <a:spcPct val="0"/>
              </a:spcBef>
            </a:pPr>
            <a:r>
              <a:rPr lang="en-US" sz="1487">
                <a:solidFill>
                  <a:srgbClr val="101010"/>
                </a:solidFill>
                <a:latin typeface="Montserrat Bold"/>
              </a:rPr>
              <a:t>The number of stocks been sold each day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4945568" y="6343328"/>
            <a:ext cx="1902972" cy="28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6"/>
              </a:lnSpc>
              <a:spcBef>
                <a:spcPct val="0"/>
              </a:spcBef>
            </a:pPr>
            <a:r>
              <a:rPr lang="en-US" sz="1676">
                <a:solidFill>
                  <a:srgbClr val="000000"/>
                </a:solidFill>
                <a:latin typeface="Montserrat Bold"/>
              </a:rPr>
              <a:t>Volume</a:t>
            </a:r>
          </a:p>
        </p:txBody>
      </p:sp>
      <p:sp>
        <p:nvSpPr>
          <p:cNvPr id="73" name="Freeform 73"/>
          <p:cNvSpPr/>
          <p:nvPr/>
        </p:nvSpPr>
        <p:spPr>
          <a:xfrm>
            <a:off x="1730605" y="3381624"/>
            <a:ext cx="1039255" cy="1054595"/>
          </a:xfrm>
          <a:custGeom>
            <a:avLst/>
            <a:gdLst/>
            <a:ahLst/>
            <a:cxnLst/>
            <a:rect l="l" t="t" r="r" b="b"/>
            <a:pathLst>
              <a:path w="1039255" h="1054595">
                <a:moveTo>
                  <a:pt x="0" y="0"/>
                </a:moveTo>
                <a:lnTo>
                  <a:pt x="1039255" y="0"/>
                </a:lnTo>
                <a:lnTo>
                  <a:pt x="1039255" y="1054595"/>
                </a:lnTo>
                <a:lnTo>
                  <a:pt x="0" y="1054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4482516" y="3599891"/>
            <a:ext cx="954316" cy="836328"/>
          </a:xfrm>
          <a:custGeom>
            <a:avLst/>
            <a:gdLst/>
            <a:ahLst/>
            <a:cxnLst/>
            <a:rect l="l" t="t" r="r" b="b"/>
            <a:pathLst>
              <a:path w="954316" h="836328">
                <a:moveTo>
                  <a:pt x="0" y="0"/>
                </a:moveTo>
                <a:lnTo>
                  <a:pt x="954316" y="0"/>
                </a:lnTo>
                <a:lnTo>
                  <a:pt x="954316" y="836328"/>
                </a:lnTo>
                <a:lnTo>
                  <a:pt x="0" y="836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2849478" y="5205874"/>
            <a:ext cx="832568" cy="717522"/>
          </a:xfrm>
          <a:custGeom>
            <a:avLst/>
            <a:gdLst/>
            <a:ahLst/>
            <a:cxnLst/>
            <a:rect l="l" t="t" r="r" b="b"/>
            <a:pathLst>
              <a:path w="832568" h="717522">
                <a:moveTo>
                  <a:pt x="0" y="0"/>
                </a:moveTo>
                <a:lnTo>
                  <a:pt x="832568" y="0"/>
                </a:lnTo>
                <a:lnTo>
                  <a:pt x="832568" y="717522"/>
                </a:lnTo>
                <a:lnTo>
                  <a:pt x="0" y="717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5496561" y="5117161"/>
            <a:ext cx="781045" cy="894948"/>
          </a:xfrm>
          <a:custGeom>
            <a:avLst/>
            <a:gdLst/>
            <a:ahLst/>
            <a:cxnLst/>
            <a:rect l="l" t="t" r="r" b="b"/>
            <a:pathLst>
              <a:path w="781045" h="894948">
                <a:moveTo>
                  <a:pt x="0" y="0"/>
                </a:moveTo>
                <a:lnTo>
                  <a:pt x="781046" y="0"/>
                </a:lnTo>
                <a:lnTo>
                  <a:pt x="781046" y="894948"/>
                </a:lnTo>
                <a:lnTo>
                  <a:pt x="0" y="8949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7301974" y="4240688"/>
            <a:ext cx="717984" cy="756496"/>
          </a:xfrm>
          <a:custGeom>
            <a:avLst/>
            <a:gdLst/>
            <a:ahLst/>
            <a:cxnLst/>
            <a:rect l="l" t="t" r="r" b="b"/>
            <a:pathLst>
              <a:path w="717984" h="756496">
                <a:moveTo>
                  <a:pt x="0" y="0"/>
                </a:moveTo>
                <a:lnTo>
                  <a:pt x="717984" y="0"/>
                </a:lnTo>
                <a:lnTo>
                  <a:pt x="717984" y="756496"/>
                </a:lnTo>
                <a:lnTo>
                  <a:pt x="0" y="756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0252648" y="4276779"/>
            <a:ext cx="787196" cy="798815"/>
          </a:xfrm>
          <a:custGeom>
            <a:avLst/>
            <a:gdLst/>
            <a:ahLst/>
            <a:cxnLst/>
            <a:rect l="l" t="t" r="r" b="b"/>
            <a:pathLst>
              <a:path w="787196" h="798815">
                <a:moveTo>
                  <a:pt x="0" y="0"/>
                </a:moveTo>
                <a:lnTo>
                  <a:pt x="787197" y="0"/>
                </a:lnTo>
                <a:lnTo>
                  <a:pt x="787197" y="798815"/>
                </a:lnTo>
                <a:lnTo>
                  <a:pt x="0" y="7988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 rot="549113">
            <a:off x="-2035670" y="5978296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67560" y="3032644"/>
          <a:ext cx="15152880" cy="5622977"/>
        </p:xfrm>
        <a:graphic>
          <a:graphicData uri="http://schemas.openxmlformats.org/drawingml/2006/table">
            <a:tbl>
              <a:tblPr/>
              <a:tblGrid>
                <a:gridCol w="757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6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671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6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73">
                          <a:solidFill>
                            <a:srgbClr val="202354"/>
                          </a:solidFill>
                          <a:latin typeface="Days"/>
                        </a:rPr>
                        <a:t>Pre Process Panel</a:t>
                      </a:r>
                      <a:endParaRPr lang="en-US" sz="1100"/>
                    </a:p>
                  </a:txBody>
                  <a:tcPr marL="299753" marR="299753" marT="299753" marB="299753" anchor="ctr">
                    <a:lnL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6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73">
                          <a:solidFill>
                            <a:srgbClr val="202354"/>
                          </a:solidFill>
                          <a:latin typeface="Days"/>
                        </a:rPr>
                        <a:t>Auto Model</a:t>
                      </a:r>
                      <a:endParaRPr lang="en-US" sz="1100"/>
                    </a:p>
                  </a:txBody>
                  <a:tcPr marL="299753" marR="299753" marT="299753" marB="299753" anchor="ctr">
                    <a:lnL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542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0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3">
                          <a:solidFill>
                            <a:srgbClr val="202354"/>
                          </a:solidFill>
                          <a:latin typeface="Days"/>
                        </a:rPr>
                        <a:t>Decision Tree</a:t>
                      </a:r>
                      <a:endParaRPr lang="en-US" sz="1100"/>
                    </a:p>
                  </a:txBody>
                  <a:tcPr marL="299753" marR="299753" marT="299753" marB="299753" anchor="ctr">
                    <a:lnL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3">
                          <a:solidFill>
                            <a:srgbClr val="202354"/>
                          </a:solidFill>
                          <a:latin typeface="Days"/>
                        </a:rPr>
                        <a:t>Generalized Linear Model</a:t>
                      </a:r>
                      <a:endParaRPr lang="en-US" sz="1100"/>
                    </a:p>
                  </a:txBody>
                  <a:tcPr marL="299753" marR="299753" marT="299753" marB="299753" anchor="ctr">
                    <a:lnL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42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0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3">
                          <a:solidFill>
                            <a:srgbClr val="202354"/>
                          </a:solidFill>
                          <a:latin typeface="Days"/>
                        </a:rPr>
                        <a:t>Naive Bayes</a:t>
                      </a:r>
                      <a:endParaRPr lang="en-US" sz="1100"/>
                    </a:p>
                  </a:txBody>
                  <a:tcPr marL="299753" marR="299753" marT="299753" marB="299753" anchor="ctr">
                    <a:lnL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3">
                          <a:solidFill>
                            <a:srgbClr val="202354"/>
                          </a:solidFill>
                          <a:latin typeface="Days"/>
                        </a:rPr>
                        <a:t>Random Forest</a:t>
                      </a:r>
                      <a:endParaRPr lang="en-US" sz="1100"/>
                    </a:p>
                  </a:txBody>
                  <a:tcPr marL="299753" marR="299753" marT="299753" marB="299753" anchor="ctr">
                    <a:lnL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5421">
                <a:tc>
                  <a:txBody>
                    <a:bodyPr/>
                    <a:lstStyle/>
                    <a:p>
                      <a:pPr algn="ctr">
                        <a:lnSpc>
                          <a:spcPts val="230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3">
                          <a:solidFill>
                            <a:srgbClr val="202354"/>
                          </a:solidFill>
                          <a:latin typeface="Days"/>
                        </a:rPr>
                        <a:t>SVM</a:t>
                      </a:r>
                      <a:endParaRPr lang="en-US" sz="1100"/>
                    </a:p>
                  </a:txBody>
                  <a:tcPr marL="299753" marR="299753" marT="299753" marB="299753" anchor="ctr">
                    <a:lnL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3">
                          <a:solidFill>
                            <a:srgbClr val="202354"/>
                          </a:solidFill>
                          <a:latin typeface="Days"/>
                        </a:rPr>
                        <a:t>Deep Learning</a:t>
                      </a:r>
                      <a:endParaRPr lang="en-US" sz="1100"/>
                    </a:p>
                  </a:txBody>
                  <a:tcPr marL="299753" marR="299753" marT="299753" marB="299753" anchor="ctr">
                    <a:lnL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422550" y="1585492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666">
                <a:solidFill>
                  <a:srgbClr val="FFFFFF"/>
                </a:solidFill>
                <a:latin typeface="Open Sauce Medium"/>
              </a:rPr>
              <a:t>BUILDING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0035" y="-1126670"/>
            <a:ext cx="7015976" cy="12171720"/>
            <a:chOff x="0" y="0"/>
            <a:chExt cx="1455146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5146" cy="2524471"/>
            </a:xfrm>
            <a:custGeom>
              <a:avLst/>
              <a:gdLst/>
              <a:ahLst/>
              <a:cxnLst/>
              <a:rect l="l" t="t" r="r" b="b"/>
              <a:pathLst>
                <a:path w="1455146" h="2524471">
                  <a:moveTo>
                    <a:pt x="0" y="0"/>
                  </a:moveTo>
                  <a:lnTo>
                    <a:pt x="1455146" y="0"/>
                  </a:lnTo>
                  <a:lnTo>
                    <a:pt x="1455146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55146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863420" y="424024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8645136" y="1305348"/>
            <a:ext cx="9270050" cy="1753073"/>
          </a:xfrm>
          <a:custGeom>
            <a:avLst/>
            <a:gdLst/>
            <a:ahLst/>
            <a:cxnLst/>
            <a:rect l="l" t="t" r="r" b="b"/>
            <a:pathLst>
              <a:path w="9270050" h="1753073">
                <a:moveTo>
                  <a:pt x="0" y="0"/>
                </a:moveTo>
                <a:lnTo>
                  <a:pt x="9270050" y="0"/>
                </a:lnTo>
                <a:lnTo>
                  <a:pt x="9270050" y="1753073"/>
                </a:lnTo>
                <a:lnTo>
                  <a:pt x="0" y="1753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13" b="-1965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86721" y="4077460"/>
            <a:ext cx="8186881" cy="2132079"/>
          </a:xfrm>
          <a:custGeom>
            <a:avLst/>
            <a:gdLst/>
            <a:ahLst/>
            <a:cxnLst/>
            <a:rect l="l" t="t" r="r" b="b"/>
            <a:pathLst>
              <a:path w="8186881" h="2132079">
                <a:moveTo>
                  <a:pt x="0" y="0"/>
                </a:moveTo>
                <a:lnTo>
                  <a:pt x="8186881" y="0"/>
                </a:lnTo>
                <a:lnTo>
                  <a:pt x="8186881" y="2132080"/>
                </a:lnTo>
                <a:lnTo>
                  <a:pt x="0" y="213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0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51490" y="7135076"/>
            <a:ext cx="9898410" cy="2123224"/>
          </a:xfrm>
          <a:custGeom>
            <a:avLst/>
            <a:gdLst/>
            <a:ahLst/>
            <a:cxnLst/>
            <a:rect l="l" t="t" r="r" b="b"/>
            <a:pathLst>
              <a:path w="9898410" h="2123224">
                <a:moveTo>
                  <a:pt x="0" y="0"/>
                </a:moveTo>
                <a:lnTo>
                  <a:pt x="9898410" y="0"/>
                </a:lnTo>
                <a:lnTo>
                  <a:pt x="9898410" y="2123224"/>
                </a:lnTo>
                <a:lnTo>
                  <a:pt x="0" y="2123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9" t="-13616" r="-3577" b="-8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11640" y="2055214"/>
            <a:ext cx="547397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PreProcess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1640" y="4531744"/>
            <a:ext cx="5473970" cy="307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Preprocess panel mainly consists of 3 Models, namely:</a:t>
            </a:r>
          </a:p>
          <a:p>
            <a:pPr marL="604515" lvl="1" indent="-302257" algn="l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Decision Tree</a:t>
            </a:r>
          </a:p>
          <a:p>
            <a:pPr marL="604515" lvl="1" indent="-302257" algn="l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Naive Bayes</a:t>
            </a:r>
          </a:p>
          <a:p>
            <a:pPr marL="604515" lvl="1" indent="-302257" algn="l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Support Vector Machine</a:t>
            </a:r>
          </a:p>
          <a:p>
            <a:pPr algn="l">
              <a:lnSpc>
                <a:spcPts val="4115"/>
              </a:lnSpc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along with its 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11640" y="2891532"/>
            <a:ext cx="547397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spc="768">
                <a:solidFill>
                  <a:srgbClr val="000000"/>
                </a:solidFill>
                <a:latin typeface="Open Sauce Medium"/>
              </a:rPr>
              <a:t>PANEL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86085" y="516254"/>
            <a:ext cx="3829219" cy="51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 spc="115">
                <a:solidFill>
                  <a:srgbClr val="FFFFFF"/>
                </a:solidFill>
                <a:latin typeface="Days"/>
              </a:rPr>
              <a:t>Decision Tree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71810" y="3368099"/>
            <a:ext cx="3412593" cy="51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 spc="115">
                <a:solidFill>
                  <a:srgbClr val="FFFFFF"/>
                </a:solidFill>
                <a:latin typeface="Days"/>
              </a:rPr>
              <a:t>Naive Bayes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1058" y="6466715"/>
            <a:ext cx="1319274" cy="51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 spc="115">
                <a:solidFill>
                  <a:srgbClr val="FFFFFF"/>
                </a:solidFill>
                <a:latin typeface="Days"/>
              </a:rPr>
              <a:t>SVM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75788"/>
            <a:ext cx="9436249" cy="204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We have build the auto Model ton predict the </a:t>
            </a:r>
            <a:r>
              <a:rPr lang="en-US" sz="2799">
                <a:solidFill>
                  <a:srgbClr val="000000"/>
                </a:solidFill>
                <a:latin typeface="Open Sauce Bold"/>
              </a:rPr>
              <a:t>Volume( Number of stocks sold) based on the Highest and Lowest Stock rate.</a:t>
            </a:r>
          </a:p>
          <a:p>
            <a:pPr algn="l">
              <a:lnSpc>
                <a:spcPts val="4115"/>
              </a:lnSpc>
            </a:pPr>
            <a:endParaRPr lang="en-US" sz="2799">
              <a:solidFill>
                <a:srgbClr val="000000"/>
              </a:solidFill>
              <a:latin typeface="Open Sauce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958" y="2340245"/>
            <a:ext cx="7455217" cy="6008774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950948">
            <a:off x="-2012050" y="6552206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H="1" flipV="1">
            <a:off x="568187" y="2595104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68187" y="434177"/>
            <a:ext cx="547397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Auto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187" y="1270495"/>
            <a:ext cx="547397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spc="768">
                <a:solidFill>
                  <a:srgbClr val="000000"/>
                </a:solidFill>
                <a:latin typeface="Open Sauce Medium"/>
              </a:rPr>
              <a:t>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29057" y="7744586"/>
            <a:ext cx="4807832" cy="13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399">
                <a:solidFill>
                  <a:srgbClr val="000000"/>
                </a:solidFill>
                <a:latin typeface="Open Sauce"/>
              </a:rPr>
              <a:t>This is an example using Auto Model to predict the Root Mean Squared Error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35632" y="4639436"/>
            <a:ext cx="7761594" cy="461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Here Models such as:</a:t>
            </a:r>
          </a:p>
          <a:p>
            <a:pPr marL="604515" lvl="1" indent="-302257" algn="l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Generalized Linear Models</a:t>
            </a:r>
          </a:p>
          <a:p>
            <a:pPr marL="604515" lvl="1" indent="-302257" algn="l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Deep Learning</a:t>
            </a:r>
          </a:p>
          <a:p>
            <a:pPr marL="604515" lvl="1" indent="-302257" algn="l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Decision Tree</a:t>
            </a:r>
          </a:p>
          <a:p>
            <a:pPr marL="604515" lvl="1" indent="-302257" algn="l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Random Forest</a:t>
            </a:r>
          </a:p>
          <a:p>
            <a:pPr marL="604515" lvl="1" indent="-302257" algn="l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Support Vector Machine</a:t>
            </a:r>
          </a:p>
          <a:p>
            <a:pPr marL="604515" lvl="1" indent="-302257" algn="l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Gradient Boosted Trees</a:t>
            </a:r>
          </a:p>
          <a:p>
            <a:pPr algn="l">
              <a:lnSpc>
                <a:spcPts val="4115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and much more are build using Auto Model</a:t>
            </a:r>
          </a:p>
          <a:p>
            <a:pPr algn="l">
              <a:lnSpc>
                <a:spcPts val="4115"/>
              </a:lnSpc>
            </a:pPr>
            <a:endParaRPr lang="en-US" sz="2799">
              <a:solidFill>
                <a:srgbClr val="00000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411694" y="-3678394"/>
            <a:ext cx="11245538" cy="18526125"/>
            <a:chOff x="0" y="0"/>
            <a:chExt cx="2961788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788" cy="4816592"/>
            </a:xfrm>
            <a:custGeom>
              <a:avLst/>
              <a:gdLst/>
              <a:ahLst/>
              <a:cxnLst/>
              <a:rect l="l" t="t" r="r" b="b"/>
              <a:pathLst>
                <a:path w="2961788" h="4816592">
                  <a:moveTo>
                    <a:pt x="0" y="0"/>
                  </a:moveTo>
                  <a:lnTo>
                    <a:pt x="2961788" y="0"/>
                  </a:lnTo>
                  <a:lnTo>
                    <a:pt x="2961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61788" cy="4845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 flipV="1">
            <a:off x="1999396" y="929640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796564" y="1518103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144674"/>
            <a:ext cx="6719020" cy="3623001"/>
          </a:xfrm>
          <a:custGeom>
            <a:avLst/>
            <a:gdLst/>
            <a:ahLst/>
            <a:cxnLst/>
            <a:rect l="l" t="t" r="r" b="b"/>
            <a:pathLst>
              <a:path w="6719020" h="3623001">
                <a:moveTo>
                  <a:pt x="0" y="0"/>
                </a:moveTo>
                <a:lnTo>
                  <a:pt x="6719020" y="0"/>
                </a:lnTo>
                <a:lnTo>
                  <a:pt x="6719020" y="3623001"/>
                </a:lnTo>
                <a:lnTo>
                  <a:pt x="0" y="362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77537" y="1164800"/>
            <a:ext cx="5717063" cy="2915074"/>
          </a:xfrm>
          <a:custGeom>
            <a:avLst/>
            <a:gdLst/>
            <a:ahLst/>
            <a:cxnLst/>
            <a:rect l="l" t="t" r="r" b="b"/>
            <a:pathLst>
              <a:path w="5717063" h="2915074">
                <a:moveTo>
                  <a:pt x="0" y="0"/>
                </a:moveTo>
                <a:lnTo>
                  <a:pt x="5717062" y="0"/>
                </a:lnTo>
                <a:lnTo>
                  <a:pt x="5717062" y="2915074"/>
                </a:lnTo>
                <a:lnTo>
                  <a:pt x="0" y="2915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40670" y="5815775"/>
            <a:ext cx="2907859" cy="3244836"/>
          </a:xfrm>
          <a:custGeom>
            <a:avLst/>
            <a:gdLst/>
            <a:ahLst/>
            <a:cxnLst/>
            <a:rect l="l" t="t" r="r" b="b"/>
            <a:pathLst>
              <a:path w="2907859" h="3244836">
                <a:moveTo>
                  <a:pt x="0" y="0"/>
                </a:moveTo>
                <a:lnTo>
                  <a:pt x="2907859" y="0"/>
                </a:lnTo>
                <a:lnTo>
                  <a:pt x="2907859" y="3244835"/>
                </a:lnTo>
                <a:lnTo>
                  <a:pt x="0" y="324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1" b="-29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6564" y="396603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RESULT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812516"/>
            <a:ext cx="8695425" cy="51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899">
                <a:solidFill>
                  <a:srgbClr val="FFFFFF"/>
                </a:solidFill>
                <a:latin typeface="Open Sauce"/>
              </a:rPr>
              <a:t>Preprocess Panel Inference is discussed here: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538249"/>
            <a:ext cx="6899678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 spc="96">
                <a:solidFill>
                  <a:srgbClr val="FFFFFF"/>
                </a:solidFill>
                <a:latin typeface="Open Sauce Medium"/>
              </a:rPr>
              <a:t>1.DECISION TREE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872450"/>
            <a:ext cx="7319815" cy="89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This indicates the performance based on the decision model built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36138" y="676262"/>
            <a:ext cx="6899678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 spc="96">
                <a:solidFill>
                  <a:srgbClr val="FFFFFF"/>
                </a:solidFill>
                <a:latin typeface="Open Sauce Medium"/>
              </a:rPr>
              <a:t>2.NAIVE BAYES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36138" y="4079874"/>
            <a:ext cx="7319815" cy="89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This indicates the performance based on the decision model built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77537" y="5218034"/>
            <a:ext cx="6899678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 spc="96">
                <a:solidFill>
                  <a:srgbClr val="FFFFFF"/>
                </a:solidFill>
                <a:latin typeface="Open Sauce Medium"/>
              </a:rPr>
              <a:t>3.SUPPORT VECTOR MACHINE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06112" y="5818110"/>
            <a:ext cx="3449839" cy="180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This svm model is used to anticipate the weights and performance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77537" y="7897118"/>
            <a:ext cx="3449839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>
                <a:solidFill>
                  <a:srgbClr val="FFFFFF"/>
                </a:solidFill>
                <a:latin typeface="Open Sauce Bold"/>
              </a:rPr>
              <a:t>Weight Chart ------&gt;</a:t>
            </a:r>
          </a:p>
        </p:txBody>
      </p:sp>
      <p:sp>
        <p:nvSpPr>
          <p:cNvPr id="19" name="Freeform 19"/>
          <p:cNvSpPr/>
          <p:nvPr/>
        </p:nvSpPr>
        <p:spPr>
          <a:xfrm rot="520786">
            <a:off x="-2012050" y="6552206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Custom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Montserrat</vt:lpstr>
      <vt:lpstr>Agrandir Narrow</vt:lpstr>
      <vt:lpstr>Calibri</vt:lpstr>
      <vt:lpstr>Open Sauce Bold</vt:lpstr>
      <vt:lpstr>Agrandir Narrow Bold</vt:lpstr>
      <vt:lpstr>Montserrat Light Bold</vt:lpstr>
      <vt:lpstr>Open Sauce</vt:lpstr>
      <vt:lpstr>Open Sauce Medium</vt:lpstr>
      <vt:lpstr>Montserrat Bold</vt:lpstr>
      <vt:lpstr>Arial</vt:lpstr>
      <vt:lpstr>Days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Stock Prediction - Stanley A</dc:title>
  <cp:lastModifiedBy>STANLEY XAVIER</cp:lastModifiedBy>
  <cp:revision>2</cp:revision>
  <dcterms:created xsi:type="dcterms:W3CDTF">2006-08-16T00:00:00Z</dcterms:created>
  <dcterms:modified xsi:type="dcterms:W3CDTF">2024-06-13T10:27:29Z</dcterms:modified>
  <dc:identifier>DAGH0X6qGyU</dc:identifier>
</cp:coreProperties>
</file>